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75" r:id="rId3"/>
    <p:sldId id="257" r:id="rId4"/>
    <p:sldId id="258" r:id="rId5"/>
    <p:sldId id="259" r:id="rId6"/>
    <p:sldId id="260" r:id="rId7"/>
    <p:sldId id="272" r:id="rId8"/>
    <p:sldId id="261" r:id="rId9"/>
    <p:sldId id="262" r:id="rId10"/>
    <p:sldId id="263" r:id="rId11"/>
    <p:sldId id="264" r:id="rId12"/>
    <p:sldId id="265" r:id="rId13"/>
    <p:sldId id="266" r:id="rId14"/>
    <p:sldId id="271" r:id="rId15"/>
    <p:sldId id="268" r:id="rId16"/>
    <p:sldId id="269" r:id="rId17"/>
    <p:sldId id="270"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5" d="100"/>
          <a:sy n="65" d="100"/>
        </p:scale>
        <p:origin x="6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9/15/2016</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r>
              <a:rPr lang="en-US" dirty="0"/>
              <a:t>
              </a:t>
            </a:r>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923A1CC3-2375-41D4-9E03-427CAF2A4C1A}" type="datetimeFigureOut">
              <a:rPr lang="en-US" dirty="0"/>
              <a:t>9/15/2016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fr-FR" smtClean="0"/>
              <a:t>Modifiez le style du titre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FF16868-8199-4C2C-A5B1-63AEE139F88E}" type="datetimeFigureOut">
              <a:rPr lang="en-US" dirty="0"/>
              <a:t>9/15/2016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fr-FR" smtClean="0"/>
              <a:t>Modifiez le style du titre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AAD9FF7F-6988-44CC-821B-644E70CD2F73}" type="datetimeFigureOut">
              <a:rPr lang="en-US" dirty="0"/>
              <a:t>9/15/2016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5C12C299-16B2-4475-990D-751901EACC14}" type="datetimeFigureOut">
              <a:rPr lang="en-US" dirty="0"/>
              <a:t>9/15/2016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s">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9/15/2016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s d’image">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fr-FR" smtClean="0"/>
              <a:t>Modifiez le style du titre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dirty="0" smtClean="0"/>
              <a:t>Cliquez sur l'icône pour ajouter une image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9/15/2016</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9/15/2016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fr-FR" smtClean="0"/>
              <a:t>Modifiez le style du titre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9/15/2016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9/15/2016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F34E6425-0181-43F2-84FC-787E803FD2F8}" type="datetimeFigureOut">
              <a:rPr lang="en-US" dirty="0"/>
              <a:t>9/15/2016</a:t>
            </a:fld>
            <a:endParaRPr lang="en-US" dirty="0"/>
          </a:p>
        </p:txBody>
      </p:sp>
      <p:sp>
        <p:nvSpPr>
          <p:cNvPr id="5" name="Footer Placeholder 4"/>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9/15/2016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9/15/2016</a:t>
            </a:fld>
            <a:endParaRPr lang="en-US" dirty="0"/>
          </a:p>
        </p:txBody>
      </p:sp>
      <p:sp>
        <p:nvSpPr>
          <p:cNvPr id="8" name="Footer Placeholder 7"/>
          <p:cNvSpPr>
            <a:spLocks noGrp="1"/>
          </p:cNvSpPr>
          <p:nvPr>
            <p:ph type="ftr" sz="quarter" idx="11"/>
          </p:nvPr>
        </p:nvSpPr>
        <p:spPr/>
        <p:txBody>
          <a:bodyPr/>
          <a:lstStyle/>
          <a:p>
            <a:r>
              <a:rPr lang="en-US" dirty="0"/>
              <a:t>
              </a:t>
            </a:r>
          </a:p>
        </p:txBody>
      </p:sp>
      <p:sp>
        <p:nvSpPr>
          <p:cNvPr id="9" name="Slide Number Placeholder 8"/>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9/15/2016</a:t>
            </a:fld>
            <a:endParaRPr lang="en-US" dirty="0"/>
          </a:p>
        </p:txBody>
      </p:sp>
      <p:sp>
        <p:nvSpPr>
          <p:cNvPr id="4" name="Footer Placeholder 3"/>
          <p:cNvSpPr>
            <a:spLocks noGrp="1"/>
          </p:cNvSpPr>
          <p:nvPr>
            <p:ph type="ftr" sz="quarter" idx="11"/>
          </p:nvPr>
        </p:nvSpPr>
        <p:spPr/>
        <p:txBody>
          <a:bodyPr/>
          <a:lstStyle/>
          <a:p>
            <a:r>
              <a:rPr lang="en-US" dirty="0"/>
              <a:t>
              </a:t>
            </a:r>
          </a:p>
        </p:txBody>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9/15/2016</a:t>
            </a:fld>
            <a:endParaRPr lang="en-US" dirty="0"/>
          </a:p>
        </p:txBody>
      </p:sp>
      <p:sp>
        <p:nvSpPr>
          <p:cNvPr id="3" name="Footer Placeholder 2"/>
          <p:cNvSpPr>
            <a:spLocks noGrp="1"/>
          </p:cNvSpPr>
          <p:nvPr>
            <p:ph type="ftr" sz="quarter" idx="11"/>
          </p:nvPr>
        </p:nvSpPr>
        <p:spPr/>
        <p:txBody>
          <a:bodyPr/>
          <a:lstStyle/>
          <a:p>
            <a:r>
              <a:rPr lang="en-US" dirty="0"/>
              <a:t>
              </a:t>
            </a:r>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76E86A4C-8E40-4F87-A4F0-01A0687C5742}" type="datetimeFigureOut">
              <a:rPr lang="en-US" dirty="0"/>
              <a:t>9/15/2016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fr-FR" dirty="0" smtClean="0"/>
              <a:t>Cliquez sur l'icône pour ajouter une image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35E72C73-2D91-4E12-BA25-F0AA0C03599B}" type="datetimeFigureOut">
              <a:rPr lang="en-US" dirty="0"/>
              <a:t>9/15/2016</a:t>
            </a:fld>
            <a:endParaRPr lang="en-US" dirty="0"/>
          </a:p>
        </p:txBody>
      </p:sp>
      <p:sp>
        <p:nvSpPr>
          <p:cNvPr id="6" name="Footer Placeholder 5"/>
          <p:cNvSpPr>
            <a:spLocks noGrp="1"/>
          </p:cNvSpPr>
          <p:nvPr>
            <p:ph type="ftr" sz="quarter" idx="11"/>
          </p:nvPr>
        </p:nvSpPr>
        <p:spPr/>
        <p:txBody>
          <a:bodyPr/>
          <a:lstStyle/>
          <a:p>
            <a:r>
              <a:rPr lang="en-US" dirty="0"/>
              <a:t>
              </a:t>
            </a:r>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fr-FR" smtClean="0"/>
              <a:t>Modifiez le style du titre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9/15/2016</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r>
              <a:rPr lang="en-US" dirty="0"/>
              <a:t>
              </a:t>
            </a:r>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1154955" y="631065"/>
            <a:ext cx="8825658" cy="1738648"/>
          </a:xfrm>
        </p:spPr>
        <p:txBody>
          <a:bodyPr/>
          <a:lstStyle/>
          <a:p>
            <a:pPr algn="ctr"/>
            <a:r>
              <a:rPr lang="fr-BE" dirty="0" smtClean="0"/>
              <a:t>Réunion de parents </a:t>
            </a:r>
            <a:br>
              <a:rPr lang="fr-BE" dirty="0" smtClean="0"/>
            </a:br>
            <a:r>
              <a:rPr lang="fr-BE" dirty="0" smtClean="0"/>
              <a:t>6° année</a:t>
            </a:r>
            <a:endParaRPr lang="en-US" dirty="0"/>
          </a:p>
        </p:txBody>
      </p:sp>
      <p:sp>
        <p:nvSpPr>
          <p:cNvPr id="3" name="Sous-titre 2"/>
          <p:cNvSpPr>
            <a:spLocks noGrp="1"/>
          </p:cNvSpPr>
          <p:nvPr>
            <p:ph type="subTitle" idx="1"/>
          </p:nvPr>
        </p:nvSpPr>
        <p:spPr>
          <a:xfrm>
            <a:off x="1154955" y="2665927"/>
            <a:ext cx="10242848" cy="2972873"/>
          </a:xfrm>
        </p:spPr>
        <p:txBody>
          <a:bodyPr>
            <a:normAutofit fontScale="92500" lnSpcReduction="10000"/>
          </a:bodyPr>
          <a:lstStyle/>
          <a:p>
            <a:pPr marL="457200" indent="-457200">
              <a:buClr>
                <a:srgbClr val="FFFF00"/>
              </a:buClr>
              <a:buFont typeface="Wingdings" panose="05000000000000000000" pitchFamily="2" charset="2"/>
              <a:buChar char="q"/>
            </a:pPr>
            <a:r>
              <a:rPr lang="fr-BE" sz="2800" dirty="0" smtClean="0">
                <a:solidFill>
                  <a:srgbClr val="FFFF00"/>
                </a:solidFill>
              </a:rPr>
              <a:t>T.B.I. et tablettes à l’école</a:t>
            </a:r>
          </a:p>
          <a:p>
            <a:pPr marL="457200" indent="-457200">
              <a:buClr>
                <a:srgbClr val="FFFF00"/>
              </a:buClr>
              <a:buFont typeface="Wingdings" panose="05000000000000000000" pitchFamily="2" charset="2"/>
              <a:buChar char="q"/>
            </a:pPr>
            <a:r>
              <a:rPr lang="fr-BE" sz="2800" dirty="0" smtClean="0">
                <a:solidFill>
                  <a:srgbClr val="FFFF00"/>
                </a:solidFill>
              </a:rPr>
              <a:t>TRAVAIL DES ENFANTS</a:t>
            </a:r>
          </a:p>
          <a:p>
            <a:pPr marL="457200" indent="-457200">
              <a:buClr>
                <a:srgbClr val="FFFF00"/>
              </a:buClr>
              <a:buFont typeface="Wingdings" panose="05000000000000000000" pitchFamily="2" charset="2"/>
              <a:buChar char="q"/>
            </a:pPr>
            <a:r>
              <a:rPr lang="fr-BE" sz="2800" dirty="0" smtClean="0">
                <a:solidFill>
                  <a:srgbClr val="FFFF00"/>
                </a:solidFill>
              </a:rPr>
              <a:t>Epreuves externes: C.E.B.</a:t>
            </a:r>
          </a:p>
          <a:p>
            <a:pPr marL="457200" indent="-457200">
              <a:buClr>
                <a:srgbClr val="FFFF00"/>
              </a:buClr>
              <a:buFont typeface="Wingdings" panose="05000000000000000000" pitchFamily="2" charset="2"/>
              <a:buChar char="q"/>
            </a:pPr>
            <a:r>
              <a:rPr lang="fr-BE" sz="2800" dirty="0" smtClean="0">
                <a:solidFill>
                  <a:srgbClr val="FFFF00"/>
                </a:solidFill>
              </a:rPr>
              <a:t>Points pratiques et Fonctionnement en 6°</a:t>
            </a:r>
          </a:p>
          <a:p>
            <a:pPr marL="457200" indent="-457200">
              <a:buClr>
                <a:srgbClr val="FFFF00"/>
              </a:buClr>
              <a:buFont typeface="Wingdings" panose="05000000000000000000" pitchFamily="2" charset="2"/>
              <a:buChar char="q"/>
            </a:pPr>
            <a:r>
              <a:rPr lang="fr-BE" sz="2800" dirty="0" smtClean="0">
                <a:solidFill>
                  <a:srgbClr val="FFFF00"/>
                </a:solidFill>
              </a:rPr>
              <a:t>Sens de la vie en commun</a:t>
            </a:r>
          </a:p>
          <a:p>
            <a:pPr marL="457200" indent="-457200">
              <a:buClr>
                <a:srgbClr val="FFFF00"/>
              </a:buClr>
              <a:buFont typeface="Wingdings" panose="05000000000000000000" pitchFamily="2" charset="2"/>
              <a:buChar char="q"/>
            </a:pPr>
            <a:r>
              <a:rPr lang="fr-BE" sz="2800" dirty="0" smtClean="0">
                <a:solidFill>
                  <a:srgbClr val="FFFF00"/>
                </a:solidFill>
              </a:rPr>
              <a:t>Frais scolaires pour l’année 2016-2017</a:t>
            </a:r>
          </a:p>
          <a:p>
            <a:pPr marL="285750" indent="-285750">
              <a:buFont typeface="Wingdings" panose="05000000000000000000" pitchFamily="2" charset="2"/>
              <a:buChar char="q"/>
            </a:pPr>
            <a:endParaRPr lang="fr-BE" dirty="0" smtClean="0"/>
          </a:p>
          <a:p>
            <a:pPr marL="285750" indent="-285750">
              <a:buFont typeface="Wingdings" panose="05000000000000000000" pitchFamily="2" charset="2"/>
              <a:buChar char="q"/>
            </a:pPr>
            <a:endParaRPr lang="fr-BE" dirty="0" smtClean="0"/>
          </a:p>
          <a:p>
            <a:endParaRPr lang="en-US" dirty="0"/>
          </a:p>
        </p:txBody>
      </p:sp>
    </p:spTree>
    <p:extLst>
      <p:ext uri="{BB962C8B-B14F-4D97-AF65-F5344CB8AC3E}">
        <p14:creationId xmlns:p14="http://schemas.microsoft.com/office/powerpoint/2010/main" val="42198919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FR" dirty="0" smtClean="0">
                <a:solidFill>
                  <a:srgbClr val="FFFF00"/>
                </a:solidFill>
              </a:rPr>
              <a:t>Comment les aider ?</a:t>
            </a:r>
            <a:endParaRPr lang="en-US" dirty="0">
              <a:solidFill>
                <a:srgbClr val="FFFF00"/>
              </a:solidFill>
            </a:endParaRPr>
          </a:p>
        </p:txBody>
      </p:sp>
      <p:sp>
        <p:nvSpPr>
          <p:cNvPr id="3" name="Espace réservé du contenu 2"/>
          <p:cNvSpPr>
            <a:spLocks noGrp="1"/>
          </p:cNvSpPr>
          <p:nvPr>
            <p:ph idx="1"/>
          </p:nvPr>
        </p:nvSpPr>
        <p:spPr>
          <a:xfrm>
            <a:off x="309094" y="2485622"/>
            <a:ext cx="11694016" cy="4146997"/>
          </a:xfrm>
        </p:spPr>
        <p:txBody>
          <a:bodyPr>
            <a:noAutofit/>
          </a:bodyPr>
          <a:lstStyle/>
          <a:p>
            <a:pPr lvl="0" algn="just"/>
            <a:r>
              <a:rPr lang="fr-FR" sz="2400" dirty="0"/>
              <a:t>Incitez-les à s’avancer dans leurs </a:t>
            </a:r>
            <a:r>
              <a:rPr lang="fr-FR" sz="2400" dirty="0" smtClean="0"/>
              <a:t>devoirs </a:t>
            </a:r>
            <a:r>
              <a:rPr lang="fr-FR" sz="2400" u="sng" dirty="0" smtClean="0"/>
              <a:t>en accord</a:t>
            </a:r>
            <a:r>
              <a:rPr lang="fr-FR" sz="2400" dirty="0" smtClean="0"/>
              <a:t> avec le journal de classe.</a:t>
            </a:r>
            <a:endParaRPr lang="en-US" sz="2400" dirty="0"/>
          </a:p>
          <a:p>
            <a:pPr lvl="0" algn="just"/>
            <a:r>
              <a:rPr lang="fr-FR" sz="2400" dirty="0"/>
              <a:t>Vérifiez que tous leurs devoirs et leçons soient faits, rendez-leur un mot d’explication </a:t>
            </a:r>
            <a:r>
              <a:rPr lang="fr-FR" sz="2400" dirty="0" smtClean="0"/>
              <a:t>s’ </a:t>
            </a:r>
            <a:r>
              <a:rPr lang="fr-FR" sz="2400" dirty="0"/>
              <a:t>ils n’ont pas compris une consigne, mais ne vous asseyez plus à côté d’eux pour les faire avec eux. Ils sont assez grands et doivent se débrouiller </a:t>
            </a:r>
            <a:r>
              <a:rPr lang="fr-FR" sz="2400" dirty="0" smtClean="0"/>
              <a:t>seuls.</a:t>
            </a:r>
          </a:p>
          <a:p>
            <a:pPr algn="just"/>
            <a:r>
              <a:rPr lang="fr-FR" sz="2400" dirty="0" smtClean="0"/>
              <a:t>Au </a:t>
            </a:r>
            <a:r>
              <a:rPr lang="fr-FR" sz="2400" dirty="0"/>
              <a:t>niveau de la rédaction du journal en classe, vos enfants sont maintenant en 6</a:t>
            </a:r>
            <a:r>
              <a:rPr lang="fr-FR" sz="2400" baseline="30000" dirty="0"/>
              <a:t>e</a:t>
            </a:r>
            <a:r>
              <a:rPr lang="fr-FR" sz="2400" dirty="0"/>
              <a:t> année, donc nous ne reprenons plus systématiquement tous les journaux de classe pour les corriger. Nous en tirons au sort par semaine et les vérifions. Nous suivons bien évidemment de plus près ceux qui ont des soucis d’organisation : on les accompagne.</a:t>
            </a:r>
            <a:endParaRPr lang="en-US" sz="2400" dirty="0"/>
          </a:p>
          <a:p>
            <a:pPr lvl="0"/>
            <a:endParaRPr lang="en-US" sz="2400" dirty="0"/>
          </a:p>
        </p:txBody>
      </p:sp>
    </p:spTree>
    <p:extLst>
      <p:ext uri="{BB962C8B-B14F-4D97-AF65-F5344CB8AC3E}">
        <p14:creationId xmlns:p14="http://schemas.microsoft.com/office/powerpoint/2010/main" val="33920429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FR" dirty="0" smtClean="0">
                <a:solidFill>
                  <a:srgbClr val="FFFF00"/>
                </a:solidFill>
              </a:rPr>
              <a:t>Comment les aider ? (suite)</a:t>
            </a:r>
            <a:endParaRPr lang="en-US" dirty="0">
              <a:solidFill>
                <a:srgbClr val="FFFF00"/>
              </a:solidFill>
            </a:endParaRPr>
          </a:p>
        </p:txBody>
      </p:sp>
      <p:sp>
        <p:nvSpPr>
          <p:cNvPr id="3" name="Espace réservé du contenu 2"/>
          <p:cNvSpPr>
            <a:spLocks noGrp="1"/>
          </p:cNvSpPr>
          <p:nvPr>
            <p:ph idx="1"/>
          </p:nvPr>
        </p:nvSpPr>
        <p:spPr>
          <a:xfrm>
            <a:off x="309094" y="2485622"/>
            <a:ext cx="11694016" cy="4146997"/>
          </a:xfrm>
        </p:spPr>
        <p:txBody>
          <a:bodyPr>
            <a:noAutofit/>
          </a:bodyPr>
          <a:lstStyle/>
          <a:p>
            <a:pPr algn="just"/>
            <a:r>
              <a:rPr lang="fr-FR" sz="2400" dirty="0"/>
              <a:t>Si un enfant ne fait pas ses devoirs de manière récurrente : note sur la fiche</a:t>
            </a:r>
            <a:r>
              <a:rPr lang="fr-FR" sz="2400" dirty="0" smtClean="0"/>
              <a:t>.</a:t>
            </a:r>
            <a:endParaRPr lang="en-US" sz="2400" dirty="0"/>
          </a:p>
          <a:p>
            <a:pPr algn="just"/>
            <a:r>
              <a:rPr lang="fr-FR" sz="2400" dirty="0"/>
              <a:t>Attention, poids des mallettes : 10% du poids de </a:t>
            </a:r>
            <a:r>
              <a:rPr lang="fr-FR" sz="2400" dirty="0" smtClean="0"/>
              <a:t>l’enfant</a:t>
            </a:r>
          </a:p>
          <a:p>
            <a:pPr algn="just"/>
            <a:r>
              <a:rPr lang="fr-FR" sz="2400" dirty="0" smtClean="0"/>
              <a:t>…</a:t>
            </a:r>
            <a:endParaRPr lang="en-US" sz="2400" dirty="0"/>
          </a:p>
          <a:p>
            <a:pPr marL="0" indent="0" algn="just">
              <a:buNone/>
            </a:pPr>
            <a:r>
              <a:rPr lang="fr-FR" sz="2400" dirty="0" smtClean="0"/>
              <a:t>	</a:t>
            </a:r>
            <a:endParaRPr lang="en-US" sz="2400" dirty="0"/>
          </a:p>
        </p:txBody>
      </p:sp>
    </p:spTree>
    <p:extLst>
      <p:ext uri="{BB962C8B-B14F-4D97-AF65-F5344CB8AC3E}">
        <p14:creationId xmlns:p14="http://schemas.microsoft.com/office/powerpoint/2010/main" val="39727893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FR" dirty="0" smtClean="0">
                <a:solidFill>
                  <a:srgbClr val="FFFF00"/>
                </a:solidFill>
              </a:rPr>
              <a:t>Fiche de discipline et ordre</a:t>
            </a:r>
            <a:endParaRPr lang="en-US" dirty="0">
              <a:solidFill>
                <a:srgbClr val="FFFF00"/>
              </a:solidFill>
            </a:endParaRPr>
          </a:p>
        </p:txBody>
      </p:sp>
      <p:sp>
        <p:nvSpPr>
          <p:cNvPr id="3" name="Espace réservé du contenu 2"/>
          <p:cNvSpPr>
            <a:spLocks noGrp="1"/>
          </p:cNvSpPr>
          <p:nvPr>
            <p:ph idx="1"/>
          </p:nvPr>
        </p:nvSpPr>
        <p:spPr>
          <a:xfrm>
            <a:off x="309094" y="2485622"/>
            <a:ext cx="11694016" cy="4146997"/>
          </a:xfrm>
        </p:spPr>
        <p:txBody>
          <a:bodyPr>
            <a:noAutofit/>
          </a:bodyPr>
          <a:lstStyle/>
          <a:p>
            <a:pPr algn="just"/>
            <a:r>
              <a:rPr lang="fr-FR" sz="2400" i="1" u="sng" dirty="0" smtClean="0"/>
              <a:t>Cette fiche est à faire signer pour le </a:t>
            </a:r>
            <a:r>
              <a:rPr lang="fr-FR" sz="2400" i="1" u="sng" dirty="0"/>
              <a:t>lendemain de la </a:t>
            </a:r>
            <a:r>
              <a:rPr lang="fr-FR" sz="2400" i="1" u="sng" dirty="0" smtClean="0"/>
              <a:t>note reçue</a:t>
            </a:r>
            <a:endParaRPr lang="en-US" sz="2400" dirty="0"/>
          </a:p>
          <a:p>
            <a:pPr algn="just"/>
            <a:r>
              <a:rPr lang="fr-FR" sz="2400" dirty="0"/>
              <a:t>Vérifiez chaque week-end s’il n’y a pas de bonus ou de malus à signer. Vous verrez </a:t>
            </a:r>
            <a:r>
              <a:rPr lang="fr-FR" sz="2400" dirty="0" smtClean="0"/>
              <a:t>s’ </a:t>
            </a:r>
            <a:r>
              <a:rPr lang="fr-FR" sz="2400" dirty="0"/>
              <a:t>il y a des problèmes de devoirs, de comportements… </a:t>
            </a:r>
            <a:endParaRPr lang="fr-FR" sz="2400" dirty="0" smtClean="0"/>
          </a:p>
          <a:p>
            <a:pPr marL="0" indent="0" algn="just">
              <a:buNone/>
            </a:pPr>
            <a:r>
              <a:rPr lang="fr-FR" sz="2400" dirty="0">
                <a:sym typeface="Wingdings" panose="05000000000000000000" pitchFamily="2" charset="2"/>
              </a:rPr>
              <a:t>	</a:t>
            </a:r>
            <a:r>
              <a:rPr lang="fr-FR" sz="2400" dirty="0" smtClean="0">
                <a:sym typeface="Wingdings" panose="05000000000000000000" pitchFamily="2" charset="2"/>
              </a:rPr>
              <a:t></a:t>
            </a:r>
            <a:r>
              <a:rPr lang="fr-FR" sz="2400" dirty="0" smtClean="0"/>
              <a:t> Cela </a:t>
            </a:r>
            <a:r>
              <a:rPr lang="fr-FR" sz="2400" dirty="0"/>
              <a:t>valorise l’enfant, vous lui prêtez de l’attention !</a:t>
            </a:r>
            <a:endParaRPr lang="en-US" sz="2400" dirty="0"/>
          </a:p>
          <a:p>
            <a:pPr algn="just"/>
            <a:r>
              <a:rPr lang="fr-FR" sz="2400" dirty="0"/>
              <a:t>S’il atteint 15 notes, il est convoqué au bureau de </a:t>
            </a:r>
            <a:r>
              <a:rPr lang="fr-FR" sz="2400" dirty="0" smtClean="0"/>
              <a:t>Madame Ancion.</a:t>
            </a:r>
            <a:endParaRPr lang="en-US" sz="2400" dirty="0"/>
          </a:p>
          <a:p>
            <a:pPr algn="just"/>
            <a:r>
              <a:rPr lang="fr-FR" sz="2400" i="1" u="sng" dirty="0"/>
              <a:t>Apprécier le travail de votre enfant en consultant régulièrement ses cahiers et </a:t>
            </a:r>
            <a:r>
              <a:rPr lang="fr-FR" sz="2400" i="1" u="sng" dirty="0" smtClean="0"/>
              <a:t>classeurs.</a:t>
            </a:r>
          </a:p>
          <a:p>
            <a:pPr algn="just"/>
            <a:r>
              <a:rPr lang="fr-FR" sz="2400" i="1" u="sng" dirty="0"/>
              <a:t>Vérifier régulièrement l’ordre des classeurs : les feuilles sont numérotées et classées par matière.</a:t>
            </a:r>
            <a:endParaRPr lang="en-US" sz="2400" dirty="0"/>
          </a:p>
          <a:p>
            <a:endParaRPr lang="en-US" sz="2400" dirty="0"/>
          </a:p>
        </p:txBody>
      </p:sp>
    </p:spTree>
    <p:extLst>
      <p:ext uri="{BB962C8B-B14F-4D97-AF65-F5344CB8AC3E}">
        <p14:creationId xmlns:p14="http://schemas.microsoft.com/office/powerpoint/2010/main" val="6495214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FR" dirty="0" smtClean="0">
                <a:solidFill>
                  <a:srgbClr val="FFFF00"/>
                </a:solidFill>
              </a:rPr>
              <a:t>Ordre (suite)</a:t>
            </a:r>
            <a:endParaRPr lang="en-US" dirty="0">
              <a:solidFill>
                <a:srgbClr val="FFFF00"/>
              </a:solidFill>
            </a:endParaRPr>
          </a:p>
        </p:txBody>
      </p:sp>
      <p:sp>
        <p:nvSpPr>
          <p:cNvPr id="3" name="Espace réservé du contenu 2"/>
          <p:cNvSpPr>
            <a:spLocks noGrp="1"/>
          </p:cNvSpPr>
          <p:nvPr>
            <p:ph idx="1"/>
          </p:nvPr>
        </p:nvSpPr>
        <p:spPr>
          <a:xfrm>
            <a:off x="309094" y="2485622"/>
            <a:ext cx="11694016" cy="4146997"/>
          </a:xfrm>
        </p:spPr>
        <p:txBody>
          <a:bodyPr>
            <a:noAutofit/>
          </a:bodyPr>
          <a:lstStyle/>
          <a:p>
            <a:pPr algn="just"/>
            <a:r>
              <a:rPr lang="fr-FR" sz="2400" dirty="0"/>
              <a:t>Vos enfants sont responsables et autonomes, donc ils gèrent leur classeur eux-mêmes, c’est-à-dire qu’en leur rendant les feuilles, on leur demande d’écrire la référence et l’intitulé dans la table des matières se trouvant au début de chaque compartiment.</a:t>
            </a:r>
            <a:endParaRPr lang="en-US" sz="2400" dirty="0"/>
          </a:p>
          <a:p>
            <a:pPr algn="just"/>
            <a:r>
              <a:rPr lang="fr-FR" sz="2400" dirty="0"/>
              <a:t>Ils gèrent aussi leur cartable : ils doivent savoir ce qu’ils ont à prendre (farde de </a:t>
            </a:r>
            <a:r>
              <a:rPr lang="fr-FR" sz="2400" dirty="0" smtClean="0"/>
              <a:t>synthèses, </a:t>
            </a:r>
            <a:r>
              <a:rPr lang="fr-FR" sz="2400" dirty="0"/>
              <a:t>Bescherelle, </a:t>
            </a:r>
            <a:r>
              <a:rPr lang="fr-FR" sz="2400" smtClean="0"/>
              <a:t>cahiers…).</a:t>
            </a:r>
            <a:endParaRPr lang="en-US" sz="2400" dirty="0"/>
          </a:p>
          <a:p>
            <a:pPr algn="just"/>
            <a:r>
              <a:rPr lang="fr-FR" sz="2400" i="1" u="sng" dirty="0"/>
              <a:t>Vérifier que votre enfant soit bien en possession du matériel nécessaire pour un fonctionnement scolaire correct : équipement de gymnastique ou de piscine, bâton de colle, ciseaux, </a:t>
            </a:r>
            <a:r>
              <a:rPr lang="fr-FR" sz="2400" i="1" u="sng" dirty="0" smtClean="0"/>
              <a:t>latte, compas…</a:t>
            </a:r>
            <a:endParaRPr lang="en-US" sz="2400" dirty="0"/>
          </a:p>
          <a:p>
            <a:pPr algn="just"/>
            <a:endParaRPr lang="en-US" sz="2400" dirty="0"/>
          </a:p>
        </p:txBody>
      </p:sp>
    </p:spTree>
    <p:extLst>
      <p:ext uri="{BB962C8B-B14F-4D97-AF65-F5344CB8AC3E}">
        <p14:creationId xmlns:p14="http://schemas.microsoft.com/office/powerpoint/2010/main" val="323529787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smtClean="0">
                <a:solidFill>
                  <a:srgbClr val="FFFF00"/>
                </a:solidFill>
              </a:rPr>
              <a:t>Sens de la vie en commun</a:t>
            </a:r>
            <a:endParaRPr lang="fr-BE" dirty="0">
              <a:solidFill>
                <a:srgbClr val="FFFF00"/>
              </a:solidFill>
            </a:endParaRPr>
          </a:p>
        </p:txBody>
      </p:sp>
      <p:sp>
        <p:nvSpPr>
          <p:cNvPr id="3" name="Espace réservé du contenu 2"/>
          <p:cNvSpPr>
            <a:spLocks noGrp="1"/>
          </p:cNvSpPr>
          <p:nvPr>
            <p:ph idx="1"/>
          </p:nvPr>
        </p:nvSpPr>
        <p:spPr/>
        <p:txBody>
          <a:bodyPr>
            <a:normAutofit/>
          </a:bodyPr>
          <a:lstStyle/>
          <a:p>
            <a:pPr algn="just"/>
            <a:r>
              <a:rPr lang="fr-BE" sz="2400" dirty="0" smtClean="0"/>
              <a:t>Dans les relations avec les membres du personnel, avec les autres élèves, la règle d’or doit rester le respect des personnes. Apprendre à VIVRE ENSEMBLE, c’est apprendre à vivre avec courtoisie, en bonne entente et dans le respect inconditionnel de l’autre et du groupe dans lequel on est appelé à effectuer son métier d’élève. </a:t>
            </a:r>
          </a:p>
        </p:txBody>
      </p:sp>
    </p:spTree>
    <p:extLst>
      <p:ext uri="{BB962C8B-B14F-4D97-AF65-F5344CB8AC3E}">
        <p14:creationId xmlns:p14="http://schemas.microsoft.com/office/powerpoint/2010/main" val="61041523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FR" dirty="0" smtClean="0">
                <a:solidFill>
                  <a:srgbClr val="FFFF00"/>
                </a:solidFill>
              </a:rPr>
              <a:t>Frais scolaires pour l’année 2016-2017</a:t>
            </a:r>
            <a:endParaRPr lang="en-US" dirty="0">
              <a:solidFill>
                <a:srgbClr val="FFFF00"/>
              </a:solidFill>
            </a:endParaRPr>
          </a:p>
        </p:txBody>
      </p:sp>
      <p:sp>
        <p:nvSpPr>
          <p:cNvPr id="3" name="Espace réservé du contenu 2"/>
          <p:cNvSpPr>
            <a:spLocks noGrp="1"/>
          </p:cNvSpPr>
          <p:nvPr>
            <p:ph idx="1"/>
          </p:nvPr>
        </p:nvSpPr>
        <p:spPr>
          <a:xfrm>
            <a:off x="309094" y="2485622"/>
            <a:ext cx="11694016" cy="4146997"/>
          </a:xfrm>
        </p:spPr>
        <p:txBody>
          <a:bodyPr>
            <a:noAutofit/>
          </a:bodyPr>
          <a:lstStyle/>
          <a:p>
            <a:pPr algn="just"/>
            <a:r>
              <a:rPr lang="fr-BE" sz="2400" dirty="0"/>
              <a:t>7</a:t>
            </a:r>
            <a:r>
              <a:rPr lang="fr-BE" sz="2400" dirty="0" smtClean="0"/>
              <a:t> € pour </a:t>
            </a:r>
            <a:r>
              <a:rPr lang="fr-BE" sz="2400" dirty="0"/>
              <a:t>5</a:t>
            </a:r>
            <a:r>
              <a:rPr lang="fr-BE" sz="2400" dirty="0" smtClean="0"/>
              <a:t> séances de natation</a:t>
            </a:r>
          </a:p>
          <a:p>
            <a:pPr algn="just"/>
            <a:r>
              <a:rPr lang="fr-BE" sz="2400" dirty="0" smtClean="0"/>
              <a:t>28 € pour une excursion </a:t>
            </a:r>
          </a:p>
          <a:p>
            <a:pPr algn="just"/>
            <a:r>
              <a:rPr lang="fr-BE" sz="2400" dirty="0" smtClean="0"/>
              <a:t>Abonnements divers</a:t>
            </a:r>
          </a:p>
          <a:p>
            <a:pPr algn="just"/>
            <a:r>
              <a:rPr lang="fr-BE" sz="2400" dirty="0" smtClean="0"/>
              <a:t>Matériel scolaire pour divers objets</a:t>
            </a:r>
          </a:p>
          <a:p>
            <a:pPr algn="just"/>
            <a:r>
              <a:rPr lang="fr-BE" sz="2400" dirty="0" smtClean="0"/>
              <a:t>Activités sportives </a:t>
            </a:r>
          </a:p>
          <a:p>
            <a:pPr algn="just"/>
            <a:r>
              <a:rPr lang="fr-BE" sz="2400" dirty="0" smtClean="0"/>
              <a:t>Services fournis par l’école: sandwiches (+-1,50€), frites (1,50€), soupe (1€)</a:t>
            </a:r>
            <a:endParaRPr lang="fr-BE" sz="2400" dirty="0"/>
          </a:p>
          <a:p>
            <a:pPr algn="just"/>
            <a:r>
              <a:rPr lang="fr-BE" sz="2400" dirty="0" smtClean="0"/>
              <a:t>Tout est repris sur le documents « frais » qui a été distribué en début d’année.</a:t>
            </a:r>
          </a:p>
        </p:txBody>
      </p:sp>
    </p:spTree>
    <p:extLst>
      <p:ext uri="{BB962C8B-B14F-4D97-AF65-F5344CB8AC3E}">
        <p14:creationId xmlns:p14="http://schemas.microsoft.com/office/powerpoint/2010/main" val="387679185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FR" dirty="0" smtClean="0">
                <a:solidFill>
                  <a:srgbClr val="FFFF00"/>
                </a:solidFill>
              </a:rPr>
              <a:t>Questions ?</a:t>
            </a:r>
            <a:endParaRPr lang="en-US" dirty="0">
              <a:solidFill>
                <a:srgbClr val="FFFF00"/>
              </a:solidFill>
            </a:endParaRPr>
          </a:p>
        </p:txBody>
      </p:sp>
      <p:sp>
        <p:nvSpPr>
          <p:cNvPr id="3" name="Espace réservé du contenu 2"/>
          <p:cNvSpPr>
            <a:spLocks noGrp="1"/>
          </p:cNvSpPr>
          <p:nvPr>
            <p:ph idx="1"/>
          </p:nvPr>
        </p:nvSpPr>
        <p:spPr>
          <a:xfrm>
            <a:off x="309094" y="2485622"/>
            <a:ext cx="11694016" cy="4146997"/>
          </a:xfrm>
        </p:spPr>
        <p:txBody>
          <a:bodyPr>
            <a:noAutofit/>
          </a:bodyPr>
          <a:lstStyle/>
          <a:p>
            <a:pPr marL="0" indent="0">
              <a:buNone/>
            </a:pPr>
            <a:endParaRPr lang="fr-BE" sz="2400" dirty="0" smtClean="0"/>
          </a:p>
        </p:txBody>
      </p:sp>
    </p:spTree>
    <p:extLst>
      <p:ext uri="{BB962C8B-B14F-4D97-AF65-F5344CB8AC3E}">
        <p14:creationId xmlns:p14="http://schemas.microsoft.com/office/powerpoint/2010/main" val="33432280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FR" dirty="0">
                <a:solidFill>
                  <a:srgbClr val="FFFF00"/>
                </a:solidFill>
              </a:rPr>
              <a:t>V</a:t>
            </a:r>
            <a:r>
              <a:rPr lang="fr-FR" dirty="0" smtClean="0">
                <a:solidFill>
                  <a:srgbClr val="FFFF00"/>
                </a:solidFill>
              </a:rPr>
              <a:t>erre </a:t>
            </a:r>
            <a:r>
              <a:rPr lang="fr-FR" dirty="0" smtClean="0">
                <a:solidFill>
                  <a:srgbClr val="FFFF00"/>
                </a:solidFill>
              </a:rPr>
              <a:t>de l’amitié</a:t>
            </a:r>
            <a:endParaRPr lang="en-US" dirty="0">
              <a:solidFill>
                <a:srgbClr val="FFFF00"/>
              </a:solidFill>
            </a:endParaRPr>
          </a:p>
        </p:txBody>
      </p:sp>
      <p:sp>
        <p:nvSpPr>
          <p:cNvPr id="3" name="Espace réservé du contenu 2"/>
          <p:cNvSpPr>
            <a:spLocks noGrp="1"/>
          </p:cNvSpPr>
          <p:nvPr>
            <p:ph idx="1"/>
          </p:nvPr>
        </p:nvSpPr>
        <p:spPr>
          <a:xfrm>
            <a:off x="309094" y="3123028"/>
            <a:ext cx="11694016" cy="3509591"/>
          </a:xfrm>
          <a:solidFill>
            <a:schemeClr val="bg1"/>
          </a:solidFill>
        </p:spPr>
        <p:txBody>
          <a:bodyPr>
            <a:noAutofit/>
          </a:bodyPr>
          <a:lstStyle/>
          <a:p>
            <a:pPr marL="0" indent="0">
              <a:buNone/>
            </a:pPr>
            <a:r>
              <a:rPr lang="fr-BE" sz="2400" dirty="0" smtClean="0"/>
              <a:t>Nous vous invitons à présent </a:t>
            </a:r>
            <a:r>
              <a:rPr lang="fr-BE" sz="2400" dirty="0" smtClean="0"/>
              <a:t>pour </a:t>
            </a:r>
            <a:r>
              <a:rPr lang="fr-BE" sz="2400" dirty="0" smtClean="0"/>
              <a:t>le verre de l’amitié.</a:t>
            </a:r>
          </a:p>
          <a:p>
            <a:pPr marL="0" indent="0">
              <a:buNone/>
            </a:pPr>
            <a:endParaRPr lang="fr-BE" sz="2400" dirty="0"/>
          </a:p>
          <a:p>
            <a:pPr marL="0" indent="0" algn="ctr">
              <a:buNone/>
            </a:pPr>
            <a:r>
              <a:rPr lang="fr-BE" sz="2400" dirty="0" smtClean="0"/>
              <a:t>Merci de votre présence !</a:t>
            </a:r>
          </a:p>
          <a:p>
            <a:pPr marL="0" indent="0">
              <a:buNone/>
            </a:pPr>
            <a:endParaRPr lang="fr-BE" sz="2400" dirty="0"/>
          </a:p>
          <a:p>
            <a:pPr marL="0" indent="0" algn="r">
              <a:buNone/>
            </a:pPr>
            <a:r>
              <a:rPr lang="fr-BE" sz="2400" dirty="0" smtClean="0"/>
              <a:t>Les enseignants de 6° anné</a:t>
            </a:r>
            <a:r>
              <a:rPr lang="fr-BE" sz="2400" dirty="0"/>
              <a:t>e</a:t>
            </a:r>
            <a:endParaRPr lang="fr-BE" sz="2400" dirty="0" smtClean="0"/>
          </a:p>
        </p:txBody>
      </p:sp>
    </p:spTree>
    <p:extLst>
      <p:ext uri="{BB962C8B-B14F-4D97-AF65-F5344CB8AC3E}">
        <p14:creationId xmlns:p14="http://schemas.microsoft.com/office/powerpoint/2010/main" val="218995951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smtClean="0">
                <a:solidFill>
                  <a:srgbClr val="FFFF00"/>
                </a:solidFill>
              </a:rPr>
              <a:t>Apports pédagogiques du T.B.I.</a:t>
            </a:r>
            <a:endParaRPr lang="fr-BE" dirty="0">
              <a:solidFill>
                <a:srgbClr val="FFFF00"/>
              </a:solidFill>
            </a:endParaRPr>
          </a:p>
        </p:txBody>
      </p:sp>
      <p:sp>
        <p:nvSpPr>
          <p:cNvPr id="3" name="Espace réservé du contenu 2"/>
          <p:cNvSpPr>
            <a:spLocks noGrp="1"/>
          </p:cNvSpPr>
          <p:nvPr>
            <p:ph idx="1"/>
          </p:nvPr>
        </p:nvSpPr>
        <p:spPr/>
        <p:txBody>
          <a:bodyPr>
            <a:normAutofit/>
          </a:bodyPr>
          <a:lstStyle/>
          <a:p>
            <a:pPr algn="just"/>
            <a:r>
              <a:rPr lang="fr-BE" sz="2200" dirty="0" smtClean="0"/>
              <a:t>Favoriser l’interactivité entre professeur et élèves.</a:t>
            </a:r>
          </a:p>
          <a:p>
            <a:pPr algn="just"/>
            <a:r>
              <a:rPr lang="fr-BE" sz="2200" dirty="0" smtClean="0"/>
              <a:t>Susciter la curiosité des enfants.</a:t>
            </a:r>
          </a:p>
          <a:p>
            <a:pPr algn="just"/>
            <a:r>
              <a:rPr lang="fr-BE" sz="2200" dirty="0" smtClean="0"/>
              <a:t>Rendre les apprentissages plus ludiques et stimulants.</a:t>
            </a:r>
          </a:p>
          <a:p>
            <a:pPr algn="just"/>
            <a:r>
              <a:rPr lang="fr-BE" sz="2200" dirty="0" smtClean="0"/>
              <a:t>Gain de temps (réalisation de figures complexes, tableaux, graphiques...).</a:t>
            </a:r>
          </a:p>
          <a:p>
            <a:pPr algn="just"/>
            <a:r>
              <a:rPr lang="fr-BE" sz="2200" dirty="0" smtClean="0"/>
              <a:t>« Mémoire » de la classe (enregistrement des travaux…).</a:t>
            </a:r>
          </a:p>
          <a:p>
            <a:pPr algn="just"/>
            <a:endParaRPr lang="fr-BE" sz="2400" dirty="0" smtClean="0"/>
          </a:p>
        </p:txBody>
      </p:sp>
    </p:spTree>
    <p:extLst>
      <p:ext uri="{BB962C8B-B14F-4D97-AF65-F5344CB8AC3E}">
        <p14:creationId xmlns:p14="http://schemas.microsoft.com/office/powerpoint/2010/main" val="34298241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smtClean="0">
                <a:solidFill>
                  <a:srgbClr val="FFFF00"/>
                </a:solidFill>
              </a:rPr>
              <a:t>Travail des enfants</a:t>
            </a:r>
            <a:endParaRPr lang="en-US" dirty="0">
              <a:solidFill>
                <a:srgbClr val="FFFF00"/>
              </a:solidFill>
            </a:endParaRPr>
          </a:p>
        </p:txBody>
      </p:sp>
      <p:sp>
        <p:nvSpPr>
          <p:cNvPr id="3" name="Espace réservé du contenu 2"/>
          <p:cNvSpPr>
            <a:spLocks noGrp="1"/>
          </p:cNvSpPr>
          <p:nvPr>
            <p:ph idx="1"/>
          </p:nvPr>
        </p:nvSpPr>
        <p:spPr>
          <a:xfrm>
            <a:off x="347731" y="2603500"/>
            <a:ext cx="11565228" cy="3616996"/>
          </a:xfrm>
        </p:spPr>
        <p:txBody>
          <a:bodyPr>
            <a:noAutofit/>
          </a:bodyPr>
          <a:lstStyle/>
          <a:p>
            <a:pPr algn="just">
              <a:lnSpc>
                <a:spcPct val="170000"/>
              </a:lnSpc>
            </a:pPr>
            <a:r>
              <a:rPr lang="fr-FR" sz="2200" dirty="0"/>
              <a:t>Les </a:t>
            </a:r>
            <a:r>
              <a:rPr lang="fr-FR" sz="2200" dirty="0" smtClean="0"/>
              <a:t>3 </a:t>
            </a:r>
            <a:r>
              <a:rPr lang="fr-FR" sz="2200" dirty="0"/>
              <a:t>classes travaillent en parallèle mais chacun adapte le travail en fonction des enfants, de leurs rythmes et de leurs besoins. Cela ne sert à rien de comparer les fardes mais la matière vue sera la même pour les évaluations réalisées avant chaque bulletin. Ces évaluations seront communes aux </a:t>
            </a:r>
            <a:r>
              <a:rPr lang="fr-FR" sz="2200" dirty="0" smtClean="0"/>
              <a:t>3 </a:t>
            </a:r>
            <a:r>
              <a:rPr lang="fr-FR" sz="2200" dirty="0"/>
              <a:t>classes.</a:t>
            </a:r>
            <a:endParaRPr lang="en-US" sz="2200" dirty="0"/>
          </a:p>
          <a:p>
            <a:pPr algn="just">
              <a:lnSpc>
                <a:spcPct val="170000"/>
              </a:lnSpc>
            </a:pPr>
            <a:r>
              <a:rPr lang="fr-FR" sz="2200" dirty="0"/>
              <a:t>	</a:t>
            </a:r>
            <a:r>
              <a:rPr lang="fr-FR" sz="2200" dirty="0" smtClean="0"/>
              <a:t>Lors </a:t>
            </a:r>
            <a:r>
              <a:rPr lang="fr-FR" sz="2200" dirty="0"/>
              <a:t>des évaluations précédant chaque bulletin, </a:t>
            </a:r>
            <a:r>
              <a:rPr lang="fr-FR" sz="2200" dirty="0" smtClean="0"/>
              <a:t>reprise systématique de la </a:t>
            </a:r>
            <a:r>
              <a:rPr lang="fr-FR" sz="2200" dirty="0"/>
              <a:t>matière vue depuis le début de l'année</a:t>
            </a:r>
            <a:r>
              <a:rPr lang="fr-FR" sz="2200" i="1" dirty="0" smtClean="0"/>
              <a:t>.</a:t>
            </a:r>
            <a:endParaRPr lang="en-US" sz="2200" dirty="0"/>
          </a:p>
        </p:txBody>
      </p:sp>
    </p:spTree>
    <p:extLst>
      <p:ext uri="{BB962C8B-B14F-4D97-AF65-F5344CB8AC3E}">
        <p14:creationId xmlns:p14="http://schemas.microsoft.com/office/powerpoint/2010/main" val="221525114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smtClean="0">
                <a:solidFill>
                  <a:srgbClr val="FFFF00"/>
                </a:solidFill>
              </a:rPr>
              <a:t>Epreuves externes : C.E.B.</a:t>
            </a:r>
            <a:endParaRPr lang="en-US" dirty="0">
              <a:solidFill>
                <a:srgbClr val="FFFF00"/>
              </a:solidFill>
            </a:endParaRPr>
          </a:p>
        </p:txBody>
      </p:sp>
      <p:sp>
        <p:nvSpPr>
          <p:cNvPr id="3" name="Espace réservé du contenu 2"/>
          <p:cNvSpPr>
            <a:spLocks noGrp="1"/>
          </p:cNvSpPr>
          <p:nvPr>
            <p:ph idx="1"/>
          </p:nvPr>
        </p:nvSpPr>
        <p:spPr>
          <a:xfrm>
            <a:off x="553792" y="2369713"/>
            <a:ext cx="11127345" cy="4043966"/>
          </a:xfrm>
        </p:spPr>
        <p:txBody>
          <a:bodyPr>
            <a:noAutofit/>
          </a:bodyPr>
          <a:lstStyle/>
          <a:p>
            <a:pPr lvl="0" algn="just"/>
            <a:r>
              <a:rPr lang="fr-FR" sz="2200" dirty="0" smtClean="0"/>
              <a:t>Les bilans de fin d’année sont remplacés par le C.E.B qui est une épreuve externe obligatoire.</a:t>
            </a:r>
            <a:endParaRPr lang="en-US" sz="2200" dirty="0"/>
          </a:p>
          <a:p>
            <a:pPr algn="just"/>
            <a:r>
              <a:rPr lang="fr-BE" sz="2200" dirty="0" smtClean="0"/>
              <a:t>Pour l’obtenir, il faut les 50% en math., français et éveil (histoire, géo., sciences).</a:t>
            </a:r>
          </a:p>
          <a:p>
            <a:pPr algn="just"/>
            <a:r>
              <a:rPr lang="fr-BE" sz="2200" dirty="0" smtClean="0"/>
              <a:t>En cas d’échec et/ou absence, il y aura délibération du jury de l’école.</a:t>
            </a:r>
            <a:endParaRPr lang="en-US" sz="2200" dirty="0"/>
          </a:p>
          <a:p>
            <a:pPr algn="just"/>
            <a:r>
              <a:rPr lang="fr-FR" sz="2200" dirty="0"/>
              <a:t>Nous ne faisons pas les questions et ne les voyons que le jour-même.</a:t>
            </a:r>
            <a:endParaRPr lang="en-US" sz="2200" dirty="0"/>
          </a:p>
          <a:p>
            <a:pPr algn="just"/>
            <a:r>
              <a:rPr lang="fr-FR" sz="2200" dirty="0"/>
              <a:t>Correction par d’autres instits </a:t>
            </a:r>
            <a:r>
              <a:rPr lang="fr-FR" sz="2200" dirty="0">
                <a:sym typeface="Wingdings" panose="05000000000000000000" pitchFamily="2" charset="2"/>
              </a:rPr>
              <a:t></a:t>
            </a:r>
            <a:r>
              <a:rPr lang="fr-FR" sz="2200" dirty="0"/>
              <a:t> importance de </a:t>
            </a:r>
            <a:r>
              <a:rPr lang="fr-FR" sz="2200" dirty="0" smtClean="0"/>
              <a:t>l’écriture et de la précision.</a:t>
            </a:r>
            <a:endParaRPr lang="en-US" sz="2200" dirty="0"/>
          </a:p>
          <a:p>
            <a:pPr algn="just"/>
            <a:r>
              <a:rPr lang="fr-FR" sz="2200" dirty="0"/>
              <a:t>Ne pas refaire les </a:t>
            </a:r>
            <a:r>
              <a:rPr lang="fr-FR" sz="2200" dirty="0" smtClean="0"/>
              <a:t>C.E.B. </a:t>
            </a:r>
            <a:r>
              <a:rPr lang="fr-FR" sz="2200" dirty="0"/>
              <a:t>à la maison, on les fait en classe !</a:t>
            </a:r>
            <a:endParaRPr lang="en-US" sz="2200" dirty="0"/>
          </a:p>
          <a:p>
            <a:pPr algn="just"/>
            <a:r>
              <a:rPr lang="fr-FR" sz="2200" dirty="0"/>
              <a:t>Les élèves retourneront l’après-midi chez eux ou </a:t>
            </a:r>
            <a:r>
              <a:rPr lang="fr-FR" sz="2200" dirty="0" smtClean="0"/>
              <a:t>resteront à la garderie</a:t>
            </a:r>
            <a:r>
              <a:rPr lang="fr-FR" sz="2200" dirty="0"/>
              <a:t>.</a:t>
            </a:r>
            <a:endParaRPr lang="en-US" sz="2200" dirty="0"/>
          </a:p>
        </p:txBody>
      </p:sp>
    </p:spTree>
    <p:extLst>
      <p:ext uri="{BB962C8B-B14F-4D97-AF65-F5344CB8AC3E}">
        <p14:creationId xmlns:p14="http://schemas.microsoft.com/office/powerpoint/2010/main" val="413438615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r>
              <a:rPr lang="fr-BE" dirty="0" smtClean="0">
                <a:solidFill>
                  <a:srgbClr val="FFFF00"/>
                </a:solidFill>
              </a:rPr>
              <a:t>Points pratiques et fonctionnement en 6°</a:t>
            </a:r>
            <a:endParaRPr lang="en-US" dirty="0">
              <a:solidFill>
                <a:srgbClr val="FFFF00"/>
              </a:solidFill>
            </a:endParaRPr>
          </a:p>
        </p:txBody>
      </p:sp>
      <p:sp>
        <p:nvSpPr>
          <p:cNvPr id="3" name="Espace réservé du contenu 2"/>
          <p:cNvSpPr>
            <a:spLocks noGrp="1"/>
          </p:cNvSpPr>
          <p:nvPr>
            <p:ph idx="1"/>
          </p:nvPr>
        </p:nvSpPr>
        <p:spPr>
          <a:xfrm>
            <a:off x="553792" y="2550017"/>
            <a:ext cx="11127345" cy="3863662"/>
          </a:xfrm>
        </p:spPr>
        <p:txBody>
          <a:bodyPr>
            <a:noAutofit/>
          </a:bodyPr>
          <a:lstStyle/>
          <a:p>
            <a:pPr algn="just"/>
            <a:r>
              <a:rPr lang="fr-FR" sz="2400" i="1" u="sng" dirty="0"/>
              <a:t>Signer le journal de classe, les évaluations formatives et sommatives </a:t>
            </a:r>
            <a:r>
              <a:rPr lang="fr-FR" sz="2400" i="1" u="sng" dirty="0" smtClean="0"/>
              <a:t>chaque lundi.</a:t>
            </a:r>
          </a:p>
          <a:p>
            <a:pPr algn="just"/>
            <a:endParaRPr lang="en-US" sz="2400" dirty="0" smtClean="0"/>
          </a:p>
          <a:p>
            <a:pPr algn="just"/>
            <a:r>
              <a:rPr lang="fr-FR" sz="2400" i="1" u="sng" dirty="0" smtClean="0">
                <a:sym typeface="Wingdings" panose="05000000000000000000" pitchFamily="2" charset="2"/>
              </a:rPr>
              <a:t></a:t>
            </a:r>
            <a:r>
              <a:rPr lang="fr-FR" sz="2400" i="1" u="sng" dirty="0" smtClean="0"/>
              <a:t> </a:t>
            </a:r>
            <a:r>
              <a:rPr lang="fr-FR" sz="2400" i="1" u="sng" dirty="0"/>
              <a:t>La fiche récapitulative des résultats et les contrôles </a:t>
            </a:r>
            <a:r>
              <a:rPr lang="fr-FR" sz="2400" dirty="0"/>
              <a:t>:</a:t>
            </a:r>
            <a:endParaRPr lang="en-US" sz="2400" dirty="0"/>
          </a:p>
          <a:p>
            <a:pPr algn="just"/>
            <a:r>
              <a:rPr lang="fr-FR" sz="2400" dirty="0">
                <a:sym typeface="Wingdings" panose="05000000000000000000" pitchFamily="2" charset="2"/>
              </a:rPr>
              <a:t></a:t>
            </a:r>
            <a:r>
              <a:rPr lang="fr-FR" sz="2400" dirty="0"/>
              <a:t> Les enfants ont comme chaque année une feuille reprenant tous les résultats et toutes les matières par période au début de la farde de contrôle, mais il faut signer les 2, la fiche seule ne suffit pas (éventuelles erreurs de recopiage…)</a:t>
            </a:r>
            <a:endParaRPr lang="en-US" sz="2400" dirty="0"/>
          </a:p>
          <a:p>
            <a:pPr lvl="0"/>
            <a:endParaRPr lang="en-US" sz="2200" b="1" dirty="0"/>
          </a:p>
        </p:txBody>
      </p:sp>
    </p:spTree>
    <p:extLst>
      <p:ext uri="{BB962C8B-B14F-4D97-AF65-F5344CB8AC3E}">
        <p14:creationId xmlns:p14="http://schemas.microsoft.com/office/powerpoint/2010/main" val="421283978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BE" dirty="0" smtClean="0">
                <a:solidFill>
                  <a:srgbClr val="FFFF00"/>
                </a:solidFill>
              </a:rPr>
              <a:t>Journal de classe</a:t>
            </a:r>
            <a:endParaRPr lang="en-US" dirty="0">
              <a:solidFill>
                <a:srgbClr val="FFFF00"/>
              </a:solidFill>
            </a:endParaRPr>
          </a:p>
        </p:txBody>
      </p:sp>
      <p:sp>
        <p:nvSpPr>
          <p:cNvPr id="3" name="Espace réservé du contenu 2"/>
          <p:cNvSpPr>
            <a:spLocks noGrp="1"/>
          </p:cNvSpPr>
          <p:nvPr>
            <p:ph idx="1"/>
          </p:nvPr>
        </p:nvSpPr>
        <p:spPr>
          <a:xfrm>
            <a:off x="553792" y="2550016"/>
            <a:ext cx="11127345" cy="4404966"/>
          </a:xfrm>
        </p:spPr>
        <p:txBody>
          <a:bodyPr>
            <a:noAutofit/>
          </a:bodyPr>
          <a:lstStyle/>
          <a:p>
            <a:pPr algn="just"/>
            <a:r>
              <a:rPr lang="fr-FR" sz="2400" dirty="0" smtClean="0"/>
              <a:t>Le </a:t>
            </a:r>
            <a:r>
              <a:rPr lang="fr-FR" sz="2400" dirty="0"/>
              <a:t>journal de classe </a:t>
            </a:r>
            <a:r>
              <a:rPr lang="fr-FR" sz="2400" dirty="0" smtClean="0"/>
              <a:t>est un lien entre les parents et l’école. Il est le reflet du travail et du comportement des élèves. L’élève doit toujours avoir avec lui ce document officiel et veiller à le maintenir dans un état de propreté impeccable. Le journal comporte des pages pour y noter les matières, les devoirs et les leçons à prévoir. Ces pages doivent être datées et complétées avec grand soin ! Il comporte des espaces prévus pour y noter les remarques concernant le comportement des élèves et les éventuelles sanctions prises à leur égard. </a:t>
            </a:r>
            <a:endParaRPr lang="en-US" sz="2400" dirty="0"/>
          </a:p>
          <a:p>
            <a:pPr algn="just"/>
            <a:r>
              <a:rPr lang="fr-FR" sz="2400" dirty="0"/>
              <a:t>Travail à domicile planifié </a:t>
            </a:r>
            <a:r>
              <a:rPr lang="fr-FR" sz="2400" b="1" u="sng" dirty="0"/>
              <a:t>une semaine à l’avance</a:t>
            </a:r>
            <a:r>
              <a:rPr lang="fr-FR" sz="2400" dirty="0"/>
              <a:t> : contrat (exercices sur la matière vue précédemment </a:t>
            </a:r>
            <a:r>
              <a:rPr lang="fr-FR" sz="2400" dirty="0">
                <a:sym typeface="Wingdings" panose="05000000000000000000" pitchFamily="2" charset="2"/>
              </a:rPr>
              <a:t></a:t>
            </a:r>
            <a:r>
              <a:rPr lang="fr-FR" sz="2400" dirty="0"/>
              <a:t> relire la synthèse si on ne sait plus), devoirs, </a:t>
            </a:r>
            <a:r>
              <a:rPr lang="fr-FR" sz="2400" dirty="0" smtClean="0"/>
              <a:t>leçons… ANTICIPER le week-end pour la semaine</a:t>
            </a:r>
            <a:endParaRPr lang="en-US" sz="2400" dirty="0"/>
          </a:p>
        </p:txBody>
      </p:sp>
    </p:spTree>
    <p:extLst>
      <p:ext uri="{BB962C8B-B14F-4D97-AF65-F5344CB8AC3E}">
        <p14:creationId xmlns:p14="http://schemas.microsoft.com/office/powerpoint/2010/main" val="32755492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BE" dirty="0" smtClean="0">
                <a:solidFill>
                  <a:srgbClr val="FFFF00"/>
                </a:solidFill>
              </a:rPr>
              <a:t>Evaluation</a:t>
            </a:r>
            <a:endParaRPr lang="fr-BE" dirty="0">
              <a:solidFill>
                <a:srgbClr val="FFFF00"/>
              </a:solidFill>
            </a:endParaRPr>
          </a:p>
        </p:txBody>
      </p:sp>
      <p:sp>
        <p:nvSpPr>
          <p:cNvPr id="3" name="Espace réservé du contenu 2"/>
          <p:cNvSpPr>
            <a:spLocks noGrp="1"/>
          </p:cNvSpPr>
          <p:nvPr>
            <p:ph idx="1"/>
          </p:nvPr>
        </p:nvSpPr>
        <p:spPr>
          <a:xfrm>
            <a:off x="1154954" y="2603500"/>
            <a:ext cx="8825659" cy="4254500"/>
          </a:xfrm>
        </p:spPr>
        <p:txBody>
          <a:bodyPr>
            <a:normAutofit fontScale="25000" lnSpcReduction="20000"/>
          </a:bodyPr>
          <a:lstStyle/>
          <a:p>
            <a:r>
              <a:rPr lang="fr-BE" sz="8000" b="1" dirty="0" smtClean="0"/>
              <a:t>L’évaluation a deux fonctions:</a:t>
            </a:r>
          </a:p>
          <a:p>
            <a:pPr algn="just">
              <a:buAutoNum type="alphaLcParenR"/>
            </a:pPr>
            <a:r>
              <a:rPr lang="fr-BE" sz="8800" u="sng" dirty="0" smtClean="0"/>
              <a:t>la fonction de « conseil » ou formative</a:t>
            </a:r>
            <a:r>
              <a:rPr lang="fr-BE" sz="8800" dirty="0"/>
              <a:t> </a:t>
            </a:r>
            <a:r>
              <a:rPr lang="fr-BE" sz="8800" dirty="0" smtClean="0"/>
              <a:t>qui va renseigner l’élève sur la manière dont il maitrise les apprentissages et les compétences. L’élève peut ainsi prendre conscience d’éventuelles lacunes et recevoir des conseils en vue de s’améliorer. Cette fonction de « conseil » est partie intégrante de la formation: elle reconnait à l’élève le droit à l’erreur. Les observations ainsi rapportées ont une portée indicative et n’interviennent pas dans l’évaluation finale des apprentissages.</a:t>
            </a:r>
          </a:p>
          <a:p>
            <a:pPr algn="just">
              <a:buAutoNum type="alphaLcParenR"/>
            </a:pPr>
            <a:r>
              <a:rPr lang="fr-BE" sz="8800" u="sng" dirty="0" smtClean="0"/>
              <a:t>la fonction de « certification » ou sommative</a:t>
            </a:r>
            <a:r>
              <a:rPr lang="fr-BE" sz="8800" dirty="0" smtClean="0"/>
              <a:t> s’exerce en cours et au terme des différentes phases d’apprentissage et d’éventuelles remédiations. L’élève est confronté à des épreuves dont les résultats sont eux, transcrits dans le bulletin. </a:t>
            </a:r>
          </a:p>
          <a:p>
            <a:pPr marL="0" indent="0" algn="just">
              <a:buNone/>
            </a:pPr>
            <a:endParaRPr lang="fr-BE" sz="8000" b="1" dirty="0" smtClean="0"/>
          </a:p>
          <a:p>
            <a:pPr marL="0" indent="0">
              <a:buNone/>
            </a:pPr>
            <a:endParaRPr lang="fr-BE" dirty="0"/>
          </a:p>
        </p:txBody>
      </p:sp>
    </p:spTree>
    <p:extLst>
      <p:ext uri="{BB962C8B-B14F-4D97-AF65-F5344CB8AC3E}">
        <p14:creationId xmlns:p14="http://schemas.microsoft.com/office/powerpoint/2010/main" val="35302507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FR" dirty="0">
                <a:solidFill>
                  <a:srgbClr val="FFFF00"/>
                </a:solidFill>
              </a:rPr>
              <a:t>Tâches régulières pour que les enfants puissent </a:t>
            </a:r>
            <a:r>
              <a:rPr lang="fr-FR" dirty="0" smtClean="0">
                <a:solidFill>
                  <a:srgbClr val="FFFF00"/>
                </a:solidFill>
              </a:rPr>
              <a:t>s’organiser par rapport aux activités extra scolaires</a:t>
            </a:r>
            <a:endParaRPr lang="en-US" dirty="0">
              <a:solidFill>
                <a:srgbClr val="FFFF00"/>
              </a:solidFill>
            </a:endParaRPr>
          </a:p>
        </p:txBody>
      </p:sp>
      <p:sp>
        <p:nvSpPr>
          <p:cNvPr id="3" name="Espace réservé du contenu 2"/>
          <p:cNvSpPr>
            <a:spLocks noGrp="1"/>
          </p:cNvSpPr>
          <p:nvPr>
            <p:ph idx="1"/>
          </p:nvPr>
        </p:nvSpPr>
        <p:spPr>
          <a:xfrm>
            <a:off x="553792" y="2550017"/>
            <a:ext cx="11127345" cy="3863662"/>
          </a:xfrm>
        </p:spPr>
        <p:txBody>
          <a:bodyPr>
            <a:noAutofit/>
          </a:bodyPr>
          <a:lstStyle/>
          <a:p>
            <a:pPr algn="just"/>
            <a:r>
              <a:rPr lang="fr-FR" sz="2400" dirty="0"/>
              <a:t>1X par semaine : 1 verbe à copier et celui de la semaine précédente à étudier.</a:t>
            </a:r>
            <a:endParaRPr lang="en-US" sz="2400" dirty="0"/>
          </a:p>
          <a:p>
            <a:pPr algn="just"/>
            <a:r>
              <a:rPr lang="fr-FR" sz="2400" dirty="0" smtClean="0"/>
              <a:t>3 livres par période</a:t>
            </a:r>
            <a:endParaRPr lang="en-US" sz="2400" dirty="0"/>
          </a:p>
          <a:p>
            <a:pPr algn="just"/>
            <a:r>
              <a:rPr lang="fr-FR" sz="2400" dirty="0"/>
              <a:t>1x par mois : une déclamation (ne pas attendre la semaine avant !)</a:t>
            </a:r>
            <a:endParaRPr lang="en-US" sz="2400" dirty="0"/>
          </a:p>
          <a:p>
            <a:pPr algn="just"/>
            <a:r>
              <a:rPr lang="fr-FR" sz="2400" dirty="0"/>
              <a:t>1X sur l’année : </a:t>
            </a:r>
            <a:r>
              <a:rPr lang="fr-FR" sz="2400" dirty="0" smtClean="0"/>
              <a:t>un exposé sur un métier au </a:t>
            </a:r>
            <a:r>
              <a:rPr lang="fr-FR" sz="2400" dirty="0" smtClean="0"/>
              <a:t>choix</a:t>
            </a:r>
            <a:endParaRPr lang="en-US" sz="2400" dirty="0"/>
          </a:p>
          <a:p>
            <a:pPr algn="just"/>
            <a:r>
              <a:rPr lang="fr-FR" sz="2400" dirty="0"/>
              <a:t>Même chose pour les leçons à étudier: toujours plusieurs jours à l’avance et il ne faut pas attendre la veille… (Verbe…).</a:t>
            </a:r>
            <a:endParaRPr lang="en-US" sz="2400" dirty="0"/>
          </a:p>
          <a:p>
            <a:pPr lvl="0" algn="just"/>
            <a:endParaRPr lang="en-US" sz="2200" b="1" dirty="0"/>
          </a:p>
        </p:txBody>
      </p:sp>
    </p:spTree>
    <p:extLst>
      <p:ext uri="{BB962C8B-B14F-4D97-AF65-F5344CB8AC3E}">
        <p14:creationId xmlns:p14="http://schemas.microsoft.com/office/powerpoint/2010/main" val="142391561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54954" y="973668"/>
            <a:ext cx="10345880" cy="706964"/>
          </a:xfrm>
        </p:spPr>
        <p:txBody>
          <a:bodyPr/>
          <a:lstStyle/>
          <a:p>
            <a:pPr algn="ctr"/>
            <a:r>
              <a:rPr lang="fr-FR" dirty="0">
                <a:solidFill>
                  <a:srgbClr val="FFFF00"/>
                </a:solidFill>
              </a:rPr>
              <a:t>Tâches </a:t>
            </a:r>
            <a:r>
              <a:rPr lang="fr-FR" dirty="0" smtClean="0">
                <a:solidFill>
                  <a:srgbClr val="FFFF00"/>
                </a:solidFill>
              </a:rPr>
              <a:t>régulières (suite)</a:t>
            </a:r>
            <a:endParaRPr lang="en-US" dirty="0">
              <a:solidFill>
                <a:srgbClr val="FFFF00"/>
              </a:solidFill>
            </a:endParaRPr>
          </a:p>
        </p:txBody>
      </p:sp>
      <p:sp>
        <p:nvSpPr>
          <p:cNvPr id="3" name="Espace réservé du contenu 2"/>
          <p:cNvSpPr>
            <a:spLocks noGrp="1"/>
          </p:cNvSpPr>
          <p:nvPr>
            <p:ph idx="1"/>
          </p:nvPr>
        </p:nvSpPr>
        <p:spPr>
          <a:xfrm>
            <a:off x="553792" y="2550017"/>
            <a:ext cx="11127345" cy="4626638"/>
          </a:xfrm>
        </p:spPr>
        <p:txBody>
          <a:bodyPr>
            <a:noAutofit/>
          </a:bodyPr>
          <a:lstStyle/>
          <a:p>
            <a:pPr algn="just"/>
            <a:r>
              <a:rPr lang="fr-FR" sz="2000" dirty="0" smtClean="0"/>
              <a:t>Au </a:t>
            </a:r>
            <a:r>
              <a:rPr lang="fr-FR" sz="2000" dirty="0"/>
              <a:t>final, il reste très peu de choses demandées du jour au lendemain : un petit exercice, un petit travail à terminer, une synthèse à relire… Mais il y a moyen de faire la majorité de ses devoirs et leçons à </a:t>
            </a:r>
            <a:r>
              <a:rPr lang="fr-FR" sz="2000" dirty="0" smtClean="0"/>
              <a:t>l’avance</a:t>
            </a:r>
            <a:r>
              <a:rPr lang="fr-FR" sz="2000" dirty="0"/>
              <a:t> </a:t>
            </a:r>
            <a:r>
              <a:rPr lang="fr-FR" sz="2000" dirty="0" smtClean="0"/>
              <a:t>étant donné que tout est donné chaque vendredi.</a:t>
            </a:r>
          </a:p>
          <a:p>
            <a:pPr algn="just"/>
            <a:r>
              <a:rPr lang="en-US" sz="2000" dirty="0" smtClean="0"/>
              <a:t>Chaque élève veillera, lui aussi, à tout mettre en oeuvre pour effectuer loyalement son métier d’élève et ainsi se construire de réelles conditions de réussite au terme de l’année.</a:t>
            </a:r>
          </a:p>
          <a:p>
            <a:pPr algn="just"/>
            <a:r>
              <a:rPr lang="en-US" sz="2000" dirty="0" smtClean="0"/>
              <a:t>Les parents veilleront, eux aussi, à soutenir leur enfant dans le respect des règles en vigueur et dans l’execution du travail scolaire necessaire à la réussite. De son côté, tout aussi loyalement, l’équipe éducative mettra tout en oeuvre pour assurer à chacun les meilleures conditions de travail possibles et toutes les chances de succès dans le travail scolaire (différenciation, heures A.L.E., etc.).</a:t>
            </a:r>
          </a:p>
          <a:p>
            <a:endParaRPr lang="fr-FR" sz="2400" dirty="0" smtClean="0"/>
          </a:p>
        </p:txBody>
      </p:sp>
    </p:spTree>
    <p:extLst>
      <p:ext uri="{BB962C8B-B14F-4D97-AF65-F5344CB8AC3E}">
        <p14:creationId xmlns:p14="http://schemas.microsoft.com/office/powerpoint/2010/main" val="396656101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irection Ion">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191</TotalTime>
  <Words>804</Words>
  <Application>Microsoft Office PowerPoint</Application>
  <PresentationFormat>Grand écran</PresentationFormat>
  <Paragraphs>84</Paragraphs>
  <Slides>17</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17</vt:i4>
      </vt:variant>
    </vt:vector>
  </HeadingPairs>
  <TitlesOfParts>
    <vt:vector size="22" baseType="lpstr">
      <vt:lpstr>Arial</vt:lpstr>
      <vt:lpstr>Century Gothic</vt:lpstr>
      <vt:lpstr>Wingdings</vt:lpstr>
      <vt:lpstr>Wingdings 3</vt:lpstr>
      <vt:lpstr>Direction Ion</vt:lpstr>
      <vt:lpstr>Réunion de parents  6° année</vt:lpstr>
      <vt:lpstr>Apports pédagogiques du T.B.I.</vt:lpstr>
      <vt:lpstr>Travail des enfants</vt:lpstr>
      <vt:lpstr>Epreuves externes : C.E.B.</vt:lpstr>
      <vt:lpstr>Points pratiques et fonctionnement en 6°</vt:lpstr>
      <vt:lpstr>Journal de classe</vt:lpstr>
      <vt:lpstr>Evaluation</vt:lpstr>
      <vt:lpstr>Tâches régulières pour que les enfants puissent s’organiser par rapport aux activités extra scolaires</vt:lpstr>
      <vt:lpstr>Tâches régulières (suite)</vt:lpstr>
      <vt:lpstr>Comment les aider ?</vt:lpstr>
      <vt:lpstr>Comment les aider ? (suite)</vt:lpstr>
      <vt:lpstr>Fiche de discipline et ordre</vt:lpstr>
      <vt:lpstr>Ordre (suite)</vt:lpstr>
      <vt:lpstr>Sens de la vie en commun</vt:lpstr>
      <vt:lpstr>Frais scolaires pour l’année 2016-2017</vt:lpstr>
      <vt:lpstr>Questions ?</vt:lpstr>
      <vt:lpstr>Verre de l’amitié</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Réunion de parents  6° année</dc:title>
  <dc:creator>Damien Trinon</dc:creator>
  <cp:lastModifiedBy>utilisateur</cp:lastModifiedBy>
  <cp:revision>52</cp:revision>
  <dcterms:created xsi:type="dcterms:W3CDTF">2015-09-11T11:57:19Z</dcterms:created>
  <dcterms:modified xsi:type="dcterms:W3CDTF">2016-09-15T11:44:12Z</dcterms:modified>
</cp:coreProperties>
</file>